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6"/>
  </p:notesMasterIdLst>
  <p:sldIdLst>
    <p:sldId id="256" r:id="rId2"/>
    <p:sldId id="259" r:id="rId3"/>
    <p:sldId id="394" r:id="rId4"/>
    <p:sldId id="393" r:id="rId5"/>
    <p:sldId id="262" r:id="rId6"/>
    <p:sldId id="386" r:id="rId7"/>
    <p:sldId id="387" r:id="rId8"/>
    <p:sldId id="353" r:id="rId9"/>
    <p:sldId id="391" r:id="rId10"/>
    <p:sldId id="267" r:id="rId11"/>
    <p:sldId id="268" r:id="rId12"/>
    <p:sldId id="395" r:id="rId13"/>
    <p:sldId id="313" r:id="rId14"/>
    <p:sldId id="296" r:id="rId15"/>
    <p:sldId id="272" r:id="rId16"/>
    <p:sldId id="274" r:id="rId17"/>
    <p:sldId id="275" r:id="rId18"/>
    <p:sldId id="276" r:id="rId19"/>
    <p:sldId id="351" r:id="rId20"/>
    <p:sldId id="279" r:id="rId21"/>
    <p:sldId id="352" r:id="rId22"/>
    <p:sldId id="354" r:id="rId23"/>
    <p:sldId id="283" r:id="rId24"/>
    <p:sldId id="281" r:id="rId25"/>
    <p:sldId id="290" r:id="rId26"/>
    <p:sldId id="355" r:id="rId27"/>
    <p:sldId id="357" r:id="rId28"/>
    <p:sldId id="358" r:id="rId29"/>
    <p:sldId id="285" r:id="rId30"/>
    <p:sldId id="350" r:id="rId31"/>
    <p:sldId id="298" r:id="rId32"/>
    <p:sldId id="338" r:id="rId33"/>
    <p:sldId id="359" r:id="rId34"/>
    <p:sldId id="360" r:id="rId35"/>
    <p:sldId id="361" r:id="rId36"/>
    <p:sldId id="362" r:id="rId37"/>
    <p:sldId id="363" r:id="rId38"/>
    <p:sldId id="364" r:id="rId39"/>
    <p:sldId id="300" r:id="rId40"/>
    <p:sldId id="365" r:id="rId41"/>
    <p:sldId id="366" r:id="rId42"/>
    <p:sldId id="368" r:id="rId43"/>
    <p:sldId id="325" r:id="rId44"/>
    <p:sldId id="369" r:id="rId45"/>
    <p:sldId id="339" r:id="rId46"/>
    <p:sldId id="340" r:id="rId47"/>
    <p:sldId id="343" r:id="rId48"/>
    <p:sldId id="371" r:id="rId49"/>
    <p:sldId id="373" r:id="rId50"/>
    <p:sldId id="377" r:id="rId51"/>
    <p:sldId id="380" r:id="rId52"/>
    <p:sldId id="378" r:id="rId53"/>
    <p:sldId id="379" r:id="rId54"/>
    <p:sldId id="381" r:id="rId55"/>
    <p:sldId id="397" r:id="rId56"/>
    <p:sldId id="398" r:id="rId57"/>
    <p:sldId id="399" r:id="rId58"/>
    <p:sldId id="400" r:id="rId59"/>
    <p:sldId id="383" r:id="rId60"/>
    <p:sldId id="384" r:id="rId61"/>
    <p:sldId id="396" r:id="rId62"/>
    <p:sldId id="388" r:id="rId63"/>
    <p:sldId id="389" r:id="rId64"/>
    <p:sldId id="314" r:id="rId6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2"/>
    <p:restoredTop sz="85126" autoAdjust="0"/>
  </p:normalViewPr>
  <p:slideViewPr>
    <p:cSldViewPr snapToGrid="0" snapToObjects="1">
      <p:cViewPr>
        <p:scale>
          <a:sx n="99" d="100"/>
          <a:sy n="99" d="100"/>
        </p:scale>
        <p:origin x="123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08.09.17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09667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75468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702374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446000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88156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23065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439555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37</a:t>
            </a:fld>
            <a:endParaRPr lang="de-DE"/>
          </a:p>
        </p:txBody>
      </p:sp>
    </p:spTree>
    <p:extLst>
      <p:ext uri="{BB962C8B-B14F-4D97-AF65-F5344CB8AC3E}">
        <p14:creationId xmlns:p14="http://schemas.microsoft.com/office/powerpoint/2010/main" val="1341694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969950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42</a:t>
            </a:fld>
            <a:endParaRPr lang="de-DE"/>
          </a:p>
        </p:txBody>
      </p:sp>
    </p:spTree>
    <p:extLst>
      <p:ext uri="{BB962C8B-B14F-4D97-AF65-F5344CB8AC3E}">
        <p14:creationId xmlns:p14="http://schemas.microsoft.com/office/powerpoint/2010/main" val="778406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1497826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58</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59</a:t>
            </a:fld>
            <a:endParaRPr lang="de-DE"/>
          </a:p>
        </p:txBody>
      </p:sp>
    </p:spTree>
    <p:extLst>
      <p:ext uri="{BB962C8B-B14F-4D97-AF65-F5344CB8AC3E}">
        <p14:creationId xmlns:p14="http://schemas.microsoft.com/office/powerpoint/2010/main" val="18928424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60</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61</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62</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63</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25981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DE" baseline="0" dirty="0" smtClean="0"/>
              <a:t>Keine Trennung in Logik und Model (stattdessen Komponenten)</a:t>
            </a:r>
          </a:p>
          <a:p>
            <a:pPr marL="228600" indent="-228600">
              <a:buAutoNum type="arabicPeriod"/>
            </a:pPr>
            <a:r>
              <a:rPr lang="de-DE" u="sng" baseline="0" dirty="0" smtClean="0"/>
              <a:t>Alles</a:t>
            </a:r>
            <a:r>
              <a:rPr lang="de-DE" baseline="0" dirty="0" smtClean="0"/>
              <a:t> auf einen Schlag neu rendern bei </a:t>
            </a:r>
            <a:r>
              <a:rPr lang="de-DE" u="sng" baseline="0" dirty="0" smtClean="0"/>
              <a:t>jedem</a:t>
            </a:r>
            <a:r>
              <a:rPr lang="de-DE" baseline="0" dirty="0" smtClean="0"/>
              <a:t> Update</a:t>
            </a:r>
          </a:p>
          <a:p>
            <a:pPr marL="228600" indent="-228600">
              <a:buAutoNum type="arabicPeriod"/>
            </a:pPr>
            <a:r>
              <a:rPr lang="de-DE" baseline="0" dirty="0" smtClean="0"/>
              <a:t>Eigene Implementierung des DOM =&gt; </a:t>
            </a:r>
            <a:r>
              <a:rPr lang="de-DE" baseline="0" dirty="0" err="1" smtClean="0"/>
              <a:t>virtual</a:t>
            </a:r>
            <a:r>
              <a:rPr lang="de-DE" baseline="0" dirty="0" smtClean="0"/>
              <a:t> DOM</a:t>
            </a:r>
          </a:p>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138905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9/8/17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252179" y="4351446"/>
            <a:ext cx="3363357"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http</a:t>
            </a:r>
            <a:r>
              <a:rPr lang="de-DE" b="1" dirty="0">
                <a:solidFill>
                  <a:srgbClr val="025249"/>
                </a:solidFill>
              </a:rPr>
              <a:t>://</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t>
            </a:r>
            <a:r>
              <a:rPr lang="de-DE" sz="2800" dirty="0" smtClean="0">
                <a:solidFill>
                  <a:srgbClr val="025249"/>
                </a:solidFill>
                <a:latin typeface="Source Sans Pro" charset="0"/>
                <a:ea typeface="Source Sans Pro" charset="0"/>
                <a:cs typeface="Source Sans Pro" charset="0"/>
              </a:rPr>
              <a:t>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025249"/>
                </a:solidFill>
                <a:latin typeface="Source Sans Pro" charset="0"/>
                <a:ea typeface="Source Sans Pro" charset="0"/>
                <a:cs typeface="Source Sans Pro" charset="0"/>
              </a:rPr>
              <a:t>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9679469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 </a:t>
            </a:r>
          </a:p>
          <a:p>
            <a:pPr algn="ctr"/>
            <a:r>
              <a:rPr lang="de-DE" sz="2400" b="1" dirty="0" smtClean="0">
                <a:solidFill>
                  <a:srgbClr val="41719C"/>
                </a:solidFill>
                <a:latin typeface="Source Sans Pro" charset="0"/>
                <a:ea typeface="Source Sans Pro" charset="0"/>
                <a:cs typeface="Source Sans Pro" charset="0"/>
              </a:rPr>
              <a:t>Trainings 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endParaRPr lang="de-DE" spc="100" dirty="0"/>
          </a:p>
        </p:txBody>
      </p:sp>
    </p:spTree>
    <p:extLst>
      <p:ext uri="{BB962C8B-B14F-4D97-AF65-F5344CB8AC3E}">
        <p14:creationId xmlns:p14="http://schemas.microsoft.com/office/powerpoint/2010/main" val="1912170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Konsistene</a:t>
            </a:r>
            <a:r>
              <a:rPr lang="de-DE" dirty="0" smtClean="0"/>
              <a:t>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7" name="Bild 6"/>
          <p:cNvPicPr>
            <a:picLocks noChangeAspect="1"/>
          </p:cNvPicPr>
          <p:nvPr/>
        </p:nvPicPr>
        <p:blipFill>
          <a:blip r:embed="rId3"/>
          <a:stretch>
            <a:fillRect/>
          </a:stretch>
        </p:blipFill>
        <p:spPr>
          <a:xfrm>
            <a:off x="965558" y="1779525"/>
            <a:ext cx="2540000" cy="2603500"/>
          </a:xfrm>
          <a:prstGeom prst="rect">
            <a:avLst/>
          </a:prstGeom>
        </p:spPr>
      </p:pic>
    </p:spTree>
    <p:extLst>
      <p:ext uri="{BB962C8B-B14F-4D97-AF65-F5344CB8AC3E}">
        <p14:creationId xmlns:p14="http://schemas.microsoft.com/office/powerpoint/2010/main" val="1420879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779525"/>
            <a:ext cx="3213100" cy="3797300"/>
          </a:xfrm>
          <a:prstGeom prst="rect">
            <a:avLst/>
          </a:prstGeom>
        </p:spPr>
      </p:pic>
    </p:spTree>
    <p:extLst>
      <p:ext uri="{BB962C8B-B14F-4D97-AF65-F5344CB8AC3E}">
        <p14:creationId xmlns:p14="http://schemas.microsoft.com/office/powerpoint/2010/main" val="20493803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779525"/>
            <a:ext cx="6184900" cy="3797300"/>
          </a:xfrm>
          <a:prstGeom prst="rect">
            <a:avLst/>
          </a:prstGeom>
        </p:spPr>
      </p:pic>
    </p:spTree>
    <p:extLst>
      <p:ext uri="{BB962C8B-B14F-4D97-AF65-F5344CB8AC3E}">
        <p14:creationId xmlns:p14="http://schemas.microsoft.com/office/powerpoint/2010/main" val="18461786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292458" y="1779525"/>
            <a:ext cx="6184900" cy="3797300"/>
          </a:xfrm>
          <a:prstGeom prst="rect">
            <a:avLst/>
          </a:prstGeom>
        </p:spPr>
      </p:pic>
    </p:spTree>
    <p:extLst>
      <p:ext uri="{BB962C8B-B14F-4D97-AF65-F5344CB8AC3E}">
        <p14:creationId xmlns:p14="http://schemas.microsoft.com/office/powerpoint/2010/main" val="1501548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5" name="Bild 4"/>
          <p:cNvPicPr>
            <a:picLocks noChangeAspect="1"/>
          </p:cNvPicPr>
          <p:nvPr/>
        </p:nvPicPr>
        <p:blipFill>
          <a:blip r:embed="rId3"/>
          <a:stretch>
            <a:fillRect/>
          </a:stretch>
        </p:blipFill>
        <p:spPr>
          <a:xfrm>
            <a:off x="292458" y="1779525"/>
            <a:ext cx="9144000" cy="3797300"/>
          </a:xfrm>
          <a:prstGeom prst="rect">
            <a:avLst/>
          </a:prstGeom>
        </p:spPr>
      </p:pic>
    </p:spTree>
    <p:extLst>
      <p:ext uri="{BB962C8B-B14F-4D97-AF65-F5344CB8AC3E}">
        <p14:creationId xmlns:p14="http://schemas.microsoft.com/office/powerpoint/2010/main" val="18912505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7294885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Zugriff auf DOM-Elemente</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Gearbeitet wird auf </a:t>
            </a:r>
            <a:r>
              <a:rPr lang="de-DE" sz="2400" b="1" i="1" dirty="0" smtClean="0">
                <a:solidFill>
                  <a:srgbClr val="EF7D1D"/>
                </a:solidFill>
                <a:latin typeface="Source Sans Pro Semibold" charset="0"/>
                <a:ea typeface="Source Sans Pro Semibold" charset="0"/>
                <a:cs typeface="Source Sans Pro Semibold" charset="0"/>
              </a:rPr>
              <a:t>virtuellem</a:t>
            </a:r>
            <a:r>
              <a:rPr lang="de-DE" sz="2400" b="1" dirty="0" smtClean="0">
                <a:solidFill>
                  <a:srgbClr val="EF7D1D"/>
                </a:solidFill>
                <a:latin typeface="Source Sans Pro Semibold" charset="0"/>
                <a:ea typeface="Source Sans Pro Semibold" charset="0"/>
                <a:cs typeface="Source Sans Pro Semibold" charset="0"/>
              </a:rPr>
              <a:t> DOM</a:t>
            </a:r>
            <a:endParaRPr lang="de-DE" sz="2400" dirty="0">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36544F"/>
                </a:solidFill>
                <a:latin typeface="Source Sans Pro" charset="0"/>
                <a:ea typeface="Source Sans Pro" charset="0"/>
                <a:cs typeface="Source Sans Pro" charset="0"/>
              </a:rPr>
              <a:t>Zugriff auf </a:t>
            </a:r>
            <a:r>
              <a:rPr lang="de-DE" sz="2400" i="1" dirty="0" smtClean="0">
                <a:solidFill>
                  <a:srgbClr val="36544F"/>
                </a:solidFill>
                <a:latin typeface="Source Sans Pro" charset="0"/>
                <a:ea typeface="Source Sans Pro" charset="0"/>
                <a:cs typeface="Source Sans Pro" charset="0"/>
              </a:rPr>
              <a:t>nativen</a:t>
            </a:r>
            <a:r>
              <a:rPr lang="de-DE" sz="2400" dirty="0" smtClean="0">
                <a:solidFill>
                  <a:srgbClr val="36544F"/>
                </a:solidFill>
                <a:latin typeface="Source Sans Pro" charset="0"/>
                <a:ea typeface="Source Sans Pro" charset="0"/>
                <a:cs typeface="Source Sans Pro" charset="0"/>
              </a:rPr>
              <a:t> DOM nötig, z.B.</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Für </a:t>
            </a:r>
            <a:r>
              <a:rPr lang="de-DE" sz="2400" dirty="0">
                <a:solidFill>
                  <a:srgbClr val="36544F"/>
                </a:solidFill>
                <a:latin typeface="Source Sans Pro" charset="0"/>
                <a:ea typeface="Source Sans Pro" charset="0"/>
                <a:cs typeface="Source Sans Pro" charset="0"/>
              </a:rPr>
              <a:t>I</a:t>
            </a:r>
            <a:r>
              <a:rPr lang="de-DE" sz="2400" dirty="0" smtClean="0">
                <a:solidFill>
                  <a:srgbClr val="36544F"/>
                </a:solidFill>
                <a:latin typeface="Source Sans Pro" charset="0"/>
                <a:ea typeface="Source Sans Pro" charset="0"/>
                <a:cs typeface="Source Sans Pro" charset="0"/>
              </a:rPr>
              <a:t>ntegration mit 3rd-Party-Libs (z.B. D3.js)</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Zum Aufruf von Funktionen (z.B. </a:t>
            </a:r>
            <a:r>
              <a:rPr lang="de-DE" sz="2400" dirty="0" err="1" smtClean="0">
                <a:solidFill>
                  <a:srgbClr val="36544F"/>
                </a:solidFill>
                <a:latin typeface="Source Sans Pro" charset="0"/>
                <a:ea typeface="Source Sans Pro" charset="0"/>
                <a:cs typeface="Source Sans Pro" charset="0"/>
              </a:rPr>
              <a:t>focus</a:t>
            </a:r>
            <a:r>
              <a:rPr lang="de-DE" sz="2400" dirty="0" smtClean="0">
                <a:solidFill>
                  <a:srgbClr val="36544F"/>
                </a:solidFill>
                <a:latin typeface="Source Sans Pro" charset="0"/>
                <a:ea typeface="Source Sans Pro" charset="0"/>
                <a:cs typeface="Source Sans Pro" charset="0"/>
              </a:rPr>
              <a:t>())</a:t>
            </a:r>
          </a:p>
          <a:p>
            <a:pPr>
              <a:lnSpc>
                <a:spcPct val="120000"/>
              </a:lnSpc>
            </a:pPr>
            <a:endParaRPr lang="de-DE" sz="2400" dirty="0" smtClean="0">
              <a:solidFill>
                <a:srgbClr val="36544F"/>
              </a:solidFill>
              <a:latin typeface="Source Sans Pro" charset="0"/>
              <a:ea typeface="Source Sans Pro" charset="0"/>
              <a:cs typeface="Source Sans Pro" charset="0"/>
            </a:endParaRPr>
          </a:p>
          <a:p>
            <a:pPr>
              <a:lnSpc>
                <a:spcPct val="120000"/>
              </a:lnSpc>
            </a:pPr>
            <a:r>
              <a:rPr lang="de-DE" sz="2400" dirty="0" smtClean="0">
                <a:solidFill>
                  <a:srgbClr val="EF7D1D"/>
                </a:solidFill>
                <a:latin typeface="Source Sans Pro" charset="0"/>
                <a:ea typeface="Source Sans Pro" charset="0"/>
                <a:cs typeface="Source Sans Pro" charset="0"/>
              </a:rPr>
              <a:t>Die </a:t>
            </a:r>
            <a:r>
              <a:rPr lang="de-DE" sz="2200" b="1" dirty="0" err="1" smtClean="0">
                <a:solidFill>
                  <a:srgbClr val="EF7D1D"/>
                </a:solidFill>
                <a:latin typeface="Source Code Pro" charset="0"/>
                <a:ea typeface="Source Code Pro" charset="0"/>
                <a:cs typeface="Source Code Pro" charset="0"/>
              </a:rPr>
              <a:t>ref</a:t>
            </a:r>
            <a:r>
              <a:rPr lang="de-DE" sz="2400" dirty="0" smtClean="0">
                <a:solidFill>
                  <a:srgbClr val="EF7D1D"/>
                </a:solidFill>
                <a:latin typeface="Source Sans Pro" charset="0"/>
                <a:ea typeface="Source Sans Pro" charset="0"/>
                <a:cs typeface="Source Sans Pro" charset="0"/>
              </a:rPr>
              <a:t>-Callback-Funktion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Kann an Elementen gesetzt werden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Wird nach dem Rendern aufgerufen</a:t>
            </a: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Übergeben wird Referenz auf natives DOM-Element (oder null)</a:t>
            </a:r>
            <a:endParaRPr lang="de-DE" sz="2400" dirty="0">
              <a:solidFill>
                <a:srgbClr val="36544F"/>
              </a:solidFill>
              <a:latin typeface="Source Sans Pro" charset="0"/>
              <a:ea typeface="Source Sans Pro" charset="0"/>
              <a:cs typeface="Source Sans Pro" charset="0"/>
            </a:endParaRPr>
          </a:p>
          <a:p>
            <a:pPr>
              <a:lnSpc>
                <a:spcPct val="120000"/>
              </a:lnSpc>
            </a:pPr>
            <a:endParaRPr lang="de-DE" sz="2400"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8094898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ref={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=&gt; </a:t>
            </a:r>
            <a:r>
              <a:rPr lang="en-US" sz="1463" dirty="0" err="1" smtClean="0">
                <a:solidFill>
                  <a:srgbClr val="EF7D1D"/>
                </a:solidFill>
                <a:latin typeface="Source Code Pro" charset="0"/>
                <a:ea typeface="Source Code Pro" charset="0"/>
                <a:cs typeface="Source Code Pro" charset="0"/>
              </a:rPr>
              <a:t>this.inputNode</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domNode</a:t>
            </a:r>
            <a:r>
              <a:rPr lang="en-US" sz="1463" dirty="0" smtClean="0">
                <a:solidFill>
                  <a:srgbClr val="EF7D1D"/>
                </a:solidFill>
                <a:latin typeface="Source Code Pro" charset="0"/>
                <a:ea typeface="Source Code Pro" charset="0"/>
                <a:cs typeface="Source Code Pro" charset="0"/>
              </a:rPr>
              <a:t> }</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69619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Zugriff auf Dom-Elemente</a:t>
            </a:r>
            <a:endParaRPr lang="de-DE" dirty="0"/>
          </a:p>
        </p:txBody>
      </p:sp>
      <p:grpSp>
        <p:nvGrpSpPr>
          <p:cNvPr id="6" name="Gruppierung 5"/>
          <p:cNvGrpSpPr/>
          <p:nvPr/>
        </p:nvGrpSpPr>
        <p:grpSpPr>
          <a:xfrm>
            <a:off x="6726015" y="1539500"/>
            <a:ext cx="1902830"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smtClean="0">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pic>
        <p:nvPicPr>
          <p:cNvPr id="10" name="Bild 9"/>
          <p:cNvPicPr>
            <a:picLocks noChangeAspect="1"/>
          </p:cNvPicPr>
          <p:nvPr/>
        </p:nvPicPr>
        <p:blipFill rotWithShape="1">
          <a:blip r:embed="rId3"/>
          <a:srcRect b="81842"/>
          <a:stretch/>
        </p:blipFill>
        <p:spPr>
          <a:xfrm>
            <a:off x="3340465" y="1461379"/>
            <a:ext cx="3225072" cy="548587"/>
          </a:xfrm>
          <a:prstGeom prst="rect">
            <a:avLst/>
          </a:prstGeom>
        </p:spPr>
      </p:pic>
      <p:sp>
        <p:nvSpPr>
          <p:cNvPr id="29" name="Textfeld 28"/>
          <p:cNvSpPr txBox="1"/>
          <p:nvPr/>
        </p:nvSpPr>
        <p:spPr>
          <a:xfrm>
            <a:off x="2922270" y="2264472"/>
            <a:ext cx="6597396" cy="3781933"/>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36544F"/>
                </a:solidFill>
                <a:latin typeface="Source Code Pro" charset="0"/>
                <a:ea typeface="Source Code Pro" charset="0"/>
                <a:cs typeface="Source Code Pro" charset="0"/>
              </a:rPr>
              <a:t>ref</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=&gt;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domNode</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componentDidMount</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if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smtClean="0">
                <a:solidFill>
                  <a:srgbClr val="025249"/>
                </a:solidFill>
                <a:latin typeface="Source Code Pro" charset="0"/>
                <a:ea typeface="Source Code Pro" charset="0"/>
                <a:cs typeface="Source Code Pro" charset="0"/>
              </a:rPr>
              <a:t>) { </a:t>
            </a:r>
            <a:r>
              <a:rPr lang="en-US" sz="1463" dirty="0" err="1" smtClean="0">
                <a:solidFill>
                  <a:srgbClr val="025249"/>
                </a:solidFill>
                <a:latin typeface="Source Code Pro" charset="0"/>
                <a:ea typeface="Source Code Pro" charset="0"/>
                <a:cs typeface="Source Code Pro" charset="0"/>
              </a:rPr>
              <a:t>this.</a:t>
            </a:r>
            <a:r>
              <a:rPr lang="en-US" sz="1463" dirty="0" err="1" smtClean="0">
                <a:solidFill>
                  <a:srgbClr val="EF7D1D"/>
                </a:solidFill>
                <a:latin typeface="Source Code Pro" charset="0"/>
                <a:ea typeface="Source Code Pro" charset="0"/>
                <a:cs typeface="Source Code Pro" charset="0"/>
              </a:rPr>
              <a:t>inputNode</a:t>
            </a:r>
            <a:r>
              <a:rPr lang="en-US" sz="1463" dirty="0" err="1" smtClean="0">
                <a:solidFill>
                  <a:srgbClr val="025249"/>
                </a:solidFill>
                <a:latin typeface="Source Code Pro" charset="0"/>
                <a:ea typeface="Source Code Pro" charset="0"/>
                <a:cs typeface="Source Code Pro" charset="0"/>
              </a:rPr>
              <a:t>.focus</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32497"/>
            <a:ext cx="3301463"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1.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speichern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 DOM-</a:t>
            </a:r>
            <a:r>
              <a:rPr lang="de-DE" sz="1400" b="1" dirty="0" err="1" smtClean="0">
                <a:solidFill>
                  <a:srgbClr val="025249"/>
                </a:solidFill>
                <a:latin typeface="Source Sans Pro Semibold" charset="0"/>
                <a:ea typeface="Source Sans Pro Semibold" charset="0"/>
                <a:cs typeface="Source Sans Pro Semibold" charset="0"/>
              </a:rPr>
              <a:t>Node</a:t>
            </a:r>
            <a:r>
              <a:rPr lang="de-DE" sz="1400" b="1" dirty="0" smtClean="0">
                <a:solidFill>
                  <a:srgbClr val="025249"/>
                </a:solidFill>
                <a:latin typeface="Source Sans Pro Semibold" charset="0"/>
                <a:ea typeface="Source Sans Pro Semibold" charset="0"/>
                <a:cs typeface="Source Sans Pro Semibold" charset="0"/>
              </a:rPr>
              <a:t> verwenden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496445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3"/>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(„Smart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a:t>
            </a:r>
            <a:r>
              <a:rPr lang="de-DE" sz="2400" b="1" dirty="0" smtClean="0">
                <a:solidFill>
                  <a:srgbClr val="EF7D1D"/>
                </a:solidFill>
                <a:latin typeface="Source Sans Pro" charset="0"/>
                <a:ea typeface="Source Sans Pro" charset="0"/>
                <a:cs typeface="Source Sans Pro" charset="0"/>
              </a:rPr>
              <a:t>definieren und verwenden</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750753"/>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import</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from</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a:t>
            </a:r>
            <a:r>
              <a:rPr lang="de-DE" sz="1625" dirty="0" smtClean="0">
                <a:solidFill>
                  <a:srgbClr val="EF7D1D"/>
                </a:solidFill>
                <a:latin typeface="Source Code Pro Medium" charset="0"/>
                <a:ea typeface="Source Code Pro Medium" charset="0"/>
                <a:cs typeface="Source Code Pro Medium" charset="0"/>
              </a:rPr>
              <a:t>';</a:t>
            </a:r>
          </a:p>
          <a:p>
            <a:endParaRPr lang="de-DE" sz="1625" dirty="0" smtClean="0">
              <a:solidFill>
                <a:srgbClr val="EF7D1D"/>
              </a:solidFill>
              <a:latin typeface="Source Code Pro Medium" charset="0"/>
              <a:ea typeface="Source Code Pro Medium" charset="0"/>
              <a:cs typeface="Source Code Pro Medium" charset="0"/>
            </a:endParaRPr>
          </a:p>
          <a:p>
            <a:r>
              <a:rPr lang="de-DE" sz="1625" dirty="0" err="1" smtClean="0">
                <a:solidFill>
                  <a:srgbClr val="EF7D1D"/>
                </a:solidFill>
                <a:latin typeface="Source Code Pro Medium" charset="0"/>
                <a:ea typeface="Source Code Pro Medium" charset="0"/>
                <a:cs typeface="Source Code Pro Medium" charset="0"/>
              </a:rPr>
              <a:t>CheckLabel.propTypes</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EF7D1D"/>
                </a:solidFill>
                <a:latin typeface="Source Code Pro Medium" charset="0"/>
                <a:ea typeface="Source Code Pro Medium" charset="0"/>
                <a:cs typeface="Source Code Pro Medium" charset="0"/>
              </a:rPr>
              <a:t>=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4"/>
          <a:stretch>
            <a:fillRect/>
          </a:stretch>
        </p:blipFill>
        <p:spPr>
          <a:xfrm>
            <a:off x="2897506" y="5571296"/>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a:solidFill>
                  <a:srgbClr val="EF7D1D"/>
                </a:solidFill>
                <a:latin typeface="Source Sans Pro Semibold" charset="0"/>
                <a:ea typeface="Source Sans Pro Semibold" charset="0"/>
                <a:cs typeface="Source Sans Pro Semibold" charset="0"/>
              </a:rPr>
              <a:t>Laufzeit</a:t>
            </a:r>
          </a:p>
        </p:txBody>
      </p:sp>
      <p:sp>
        <p:nvSpPr>
          <p:cNvPr id="9" name="Textfeld 8"/>
          <p:cNvSpPr txBox="1"/>
          <p:nvPr/>
        </p:nvSpPr>
        <p:spPr>
          <a:xfrm>
            <a:off x="203200" y="1026060"/>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Zur Erinnerung: </a:t>
            </a:r>
            <a:r>
              <a:rPr lang="de-DE" sz="2400" b="1" dirty="0" err="1" smtClean="0">
                <a:solidFill>
                  <a:srgbClr val="EF7D1D"/>
                </a:solidFill>
                <a:latin typeface="Source Sans Pro" charset="0"/>
                <a:ea typeface="Source Sans Pro" charset="0"/>
                <a:cs typeface="Source Sans Pro" charset="0"/>
              </a:rPr>
              <a:t>PropTypes</a:t>
            </a:r>
            <a:r>
              <a:rPr lang="de-DE" sz="2400" b="1" dirty="0" smtClean="0">
                <a:solidFill>
                  <a:srgbClr val="EF7D1D"/>
                </a:solidFill>
                <a:latin typeface="Source Sans Pro" charset="0"/>
                <a:ea typeface="Source Sans Pro" charset="0"/>
                <a:cs typeface="Source Sans Pro" charset="0"/>
              </a:rPr>
              <a:t> </a:t>
            </a:r>
            <a:r>
              <a:rPr lang="de-DE" sz="2400" b="1" dirty="0" smtClean="0">
                <a:solidFill>
                  <a:srgbClr val="EF7D1D"/>
                </a:solidFill>
                <a:latin typeface="Source Sans Pro" charset="0"/>
                <a:ea typeface="Source Sans Pro" charset="0"/>
                <a:cs typeface="Source Sans Pro" charset="0"/>
              </a:rPr>
              <a:t>in </a:t>
            </a:r>
            <a:r>
              <a:rPr lang="de-DE" sz="2400" b="1" dirty="0" err="1" smtClean="0">
                <a:solidFill>
                  <a:srgbClr val="EF7D1D"/>
                </a:solidFill>
                <a:latin typeface="Source Sans Pro" charset="0"/>
                <a:ea typeface="Source Sans Pro" charset="0"/>
                <a:cs typeface="Source Sans Pro" charset="0"/>
              </a:rPr>
              <a:t>React</a:t>
            </a: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9660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t>
            </a:r>
            <a:r>
              <a:rPr lang="de-DE" dirty="0" smtClean="0"/>
              <a:t>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a:t>
            </a:r>
            <a:r>
              <a:rPr lang="de-DE" sz="1600" b="1" dirty="0" smtClean="0">
                <a:solidFill>
                  <a:srgbClr val="025249"/>
                </a:solidFill>
                <a:latin typeface="Source Sans Pro Semibold" charset="0"/>
                <a:ea typeface="Source Sans Pro Semibold" charset="0"/>
                <a:cs typeface="Source Sans Pro Semibold" charset="0"/>
              </a:rPr>
              <a:t>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a:t>
            </a:r>
            <a:r>
              <a:rPr lang="de-DE" sz="1600" b="1" dirty="0" smtClean="0">
                <a:solidFill>
                  <a:srgbClr val="025249"/>
                </a:solidFill>
                <a:latin typeface="Source Sans Pro Semibold" charset="0"/>
                <a:ea typeface="Source Sans Pro Semibold" charset="0"/>
                <a:cs typeface="Source Sans Pro Semibold" charset="0"/>
              </a:rPr>
              <a:t>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t>
            </a:r>
            <a:r>
              <a:rPr lang="de-DE" sz="1600" b="1" dirty="0" smtClean="0">
                <a:solidFill>
                  <a:srgbClr val="025249"/>
                </a:solidFill>
                <a:latin typeface="Source Sans Pro Semibold" charset="0"/>
                <a:ea typeface="Source Sans Pro Semibold" charset="0"/>
                <a:cs typeface="Source Sans Pro Semibold" charset="0"/>
              </a:rPr>
              <a:t>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2488021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Seperation</a:t>
            </a:r>
            <a:r>
              <a:rPr lang="de-DE" dirty="0" smtClean="0"/>
              <a:t> </a:t>
            </a:r>
            <a:r>
              <a:rPr lang="de-DE" dirty="0" err="1" smtClean="0"/>
              <a:t>of</a:t>
            </a:r>
            <a:r>
              <a:rPr lang="de-DE" dirty="0" smtClean="0"/>
              <a:t> </a:t>
            </a:r>
            <a:r>
              <a:rPr lang="de-DE"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4184</Words>
  <Application>Microsoft Macintosh PowerPoint</Application>
  <PresentationFormat>A4-Papier (210x297 mm)</PresentationFormat>
  <Paragraphs>712</Paragraphs>
  <Slides>64</Slides>
  <Notes>45</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64</vt:i4>
      </vt:variant>
    </vt:vector>
  </HeadingPairs>
  <TitlesOfParts>
    <vt:vector size="74"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https://facebook.github.io/react/</vt:lpstr>
      <vt:lpstr>Beispiel Anwendung</vt:lpstr>
      <vt:lpstr>PowerPoint-Präsentation</vt:lpstr>
      <vt:lpstr>Single Page APPLICATIONS</vt:lpstr>
      <vt:lpstr>Single Page Application</vt:lpstr>
      <vt:lpstr>PowerPoint-Präsentation</vt:lpstr>
      <vt:lpstr>Seperation of concerns</vt:lpstr>
      <vt:lpstr>Komponenten</vt:lpstr>
      <vt:lpstr>Anwendungen aus Komponenten komponiert</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Konsistene UI</vt:lpstr>
      <vt:lpstr>Ganz einfach: Alles rendern</vt:lpstr>
      <vt:lpstr>React: Uni directional dataflow</vt:lpstr>
      <vt:lpstr>Hintergrund: Virtual Dom</vt:lpstr>
      <vt:lpstr>Hintergrund: Virtual Dom</vt:lpstr>
      <vt:lpstr>Hintergrund: Virtual Dom</vt:lpstr>
      <vt:lpstr>Hintergrund: Virtual Dom</vt:lpstr>
      <vt:lpstr>Hintergrund: Virtual Dom</vt:lpstr>
      <vt:lpstr>Hintergrund: Virtual Dom</vt:lpstr>
      <vt:lpstr>Hintergrund: Virtual Dom</vt:lpstr>
      <vt:lpstr>Zugriff auf DOM-Elemente</vt:lpstr>
      <vt:lpstr>Beispiel: Zugriff auf Dom-Elemente</vt:lpstr>
      <vt:lpstr>Beispiel: Zugriff auf Dom-Elemente</vt:lpstr>
      <vt:lpstr>Typische Architekturen</vt:lpstr>
      <vt:lpstr>Komponentenhierarchien</vt:lpstr>
      <vt:lpstr>Kommunikation zwischen Komponenten</vt:lpstr>
      <vt:lpstr>Kommunikation: Properties</vt:lpstr>
      <vt:lpstr>Kommunikation: Events</vt:lpstr>
      <vt:lpstr>Externes State-Management</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268</cp:revision>
  <cp:lastPrinted>2016-09-28T15:33:57Z</cp:lastPrinted>
  <dcterms:created xsi:type="dcterms:W3CDTF">2016-03-28T15:59:53Z</dcterms:created>
  <dcterms:modified xsi:type="dcterms:W3CDTF">2017-09-08T15:40:43Z</dcterms:modified>
</cp:coreProperties>
</file>